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a1b9b5b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a1b9b5b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a1b9b5b7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a1b9b5b7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a1b9b5b7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a1b9b5b7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a1b9b5b7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a1b9b5b7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a1b9b5b7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a1b9b5b7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9336b9f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9336b9f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d04d083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d04d083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d04d0839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d04d0839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d04d0839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d04d0839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a7ba1e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a7ba1e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9336b9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9336b9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273f1f82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273f1f82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a7ba1e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a7ba1e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9336b9f0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9336b9f0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273f1f8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a273f1f8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a1b9b5b7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a1b9b5b7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a1b9b5b7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a1b9b5b7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a1b9b5b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a1b9b5b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5.jp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Relationship Id="rId8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38.jp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7.jp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96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380250"/>
            <a:ext cx="8974500" cy="15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BIRDIE wetlands and waterbirds data pipeline:</a:t>
            </a:r>
            <a:r>
              <a:rPr lang="en-GB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GB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from data to decision making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22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Pachi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Cervantes, Francis Strobbe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Symposium on Biodiversity Informatics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2022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Stellenbosch, South Africa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4000" cy="1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8648"/>
            <a:ext cx="2386751" cy="7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343" y="4369525"/>
            <a:ext cx="2212741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3300" y="4429825"/>
            <a:ext cx="1790700" cy="7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Coordinated Waterbird Counts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683825" y="925200"/>
            <a:ext cx="2245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1992-ongoing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Abundance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~347,000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739 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3525"/>
            <a:ext cx="1481775" cy="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3675"/>
            <a:ext cx="5269554" cy="266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182" y="749825"/>
            <a:ext cx="2441518" cy="18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495543"/>
            <a:ext cx="3230648" cy="2495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>
            <a:off x="7172450" y="2665325"/>
            <a:ext cx="104700" cy="3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 rot="-1201426">
            <a:off x="3351024" y="3771952"/>
            <a:ext cx="2275343" cy="5542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Now also in R!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https://github.com/AfricaBirdData/CWAC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Supporting information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400" y="13225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1322525"/>
            <a:ext cx="22896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000" y="32505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742" y="3333750"/>
            <a:ext cx="210531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25" y="1593225"/>
            <a:ext cx="2160000" cy="45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450" y="3250373"/>
            <a:ext cx="2386751" cy="77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3237300" y="93677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TerraClimate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824700" y="93677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JRC surface water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237300" y="2876550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MODIS veg. indices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824700" y="2876550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Wetland inventory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distribution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41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Occupancy models for ABAP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Bayesian framework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Occupancy per pentad, year and species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Derived indicators: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Area of occupancy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Extent occurrence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525" y="445025"/>
            <a:ext cx="4698476" cy="4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4743450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6600825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743450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6600825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4950600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Estimate</a:t>
            </a:r>
            <a:endParaRPr sz="800"/>
          </a:p>
        </p:txBody>
      </p:sp>
      <p:sp>
        <p:nvSpPr>
          <p:cNvPr id="188" name="Google Shape;188;p24"/>
          <p:cNvSpPr txBox="1"/>
          <p:nvPr/>
        </p:nvSpPr>
        <p:spPr>
          <a:xfrm>
            <a:off x="6807975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Lower bound</a:t>
            </a:r>
            <a:endParaRPr sz="800"/>
          </a:p>
        </p:txBody>
      </p:sp>
      <p:sp>
        <p:nvSpPr>
          <p:cNvPr id="189" name="Google Shape;189;p24"/>
          <p:cNvSpPr txBox="1"/>
          <p:nvPr/>
        </p:nvSpPr>
        <p:spPr>
          <a:xfrm>
            <a:off x="4950600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Median</a:t>
            </a:r>
            <a:endParaRPr sz="800"/>
          </a:p>
        </p:txBody>
      </p:sp>
      <p:sp>
        <p:nvSpPr>
          <p:cNvPr id="190" name="Google Shape;190;p24"/>
          <p:cNvSpPr txBox="1"/>
          <p:nvPr/>
        </p:nvSpPr>
        <p:spPr>
          <a:xfrm>
            <a:off x="6807975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Upper bound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abundance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910050"/>
            <a:ext cx="42603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State-space model for CWAC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Bayesian framework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Species- and site- specific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Aggregate results to obtain abundance at larger scales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4000"/>
            <a:ext cx="401844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311700" y="4761850"/>
            <a:ext cx="37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Barshep </a:t>
            </a:r>
            <a:r>
              <a:rPr i="1" lang="en-GB" sz="1300"/>
              <a:t>et al</a:t>
            </a:r>
            <a:r>
              <a:rPr lang="en-GB" sz="1300"/>
              <a:t>. 2017, Global Eco. and Con. 12</a:t>
            </a:r>
            <a:endParaRPr sz="1300"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175" y="772775"/>
            <a:ext cx="4557624" cy="37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25" y="152400"/>
            <a:ext cx="431004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484800" y="5956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 server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484800" y="17646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484800" y="2933525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484800" y="4265075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Decisions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26"/>
          <p:cNvCxnSpPr/>
          <p:nvPr/>
        </p:nvCxnSpPr>
        <p:spPr>
          <a:xfrm>
            <a:off x="1682581" y="795775"/>
            <a:ext cx="8454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6"/>
          <p:cNvCxnSpPr/>
          <p:nvPr/>
        </p:nvCxnSpPr>
        <p:spPr>
          <a:xfrm>
            <a:off x="1641931" y="1964700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6"/>
          <p:cNvCxnSpPr/>
          <p:nvPr/>
        </p:nvCxnSpPr>
        <p:spPr>
          <a:xfrm>
            <a:off x="1641931" y="3137088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6"/>
          <p:cNvCxnSpPr/>
          <p:nvPr/>
        </p:nvCxnSpPr>
        <p:spPr>
          <a:xfrm>
            <a:off x="1641931" y="4463525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6"/>
          <p:cNvSpPr txBox="1"/>
          <p:nvPr/>
        </p:nvSpPr>
        <p:spPr>
          <a:xfrm>
            <a:off x="7808675" y="237165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6"/>
          <p:cNvCxnSpPr>
            <a:stCxn id="214" idx="1"/>
          </p:cNvCxnSpPr>
          <p:nvPr/>
        </p:nvCxnSpPr>
        <p:spPr>
          <a:xfrm rot="10800000">
            <a:off x="7046375" y="1835850"/>
            <a:ext cx="762300" cy="73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6"/>
          <p:cNvCxnSpPr>
            <a:stCxn id="214" idx="1"/>
            <a:endCxn id="205" idx="3"/>
          </p:cNvCxnSpPr>
          <p:nvPr/>
        </p:nvCxnSpPr>
        <p:spPr>
          <a:xfrm rot="10800000">
            <a:off x="6975275" y="2571750"/>
            <a:ext cx="83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6"/>
          <p:cNvCxnSpPr>
            <a:stCxn id="214" idx="1"/>
          </p:cNvCxnSpPr>
          <p:nvPr/>
        </p:nvCxnSpPr>
        <p:spPr>
          <a:xfrm flipH="1">
            <a:off x="7036175" y="2571750"/>
            <a:ext cx="772500" cy="9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25" y="131248"/>
            <a:ext cx="5578426" cy="1003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50" y="-2443452"/>
            <a:ext cx="5578426" cy="1003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349" y="685250"/>
            <a:ext cx="5228500" cy="41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311700" y="1125700"/>
            <a:ext cx="376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Carol Poole (SANBI)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Nancy Job (SANBI)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Andrew Skowno (SANBI)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Sediqa Khatieb (SANBI)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Doug Harebottle (Sol Plaatje University)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Michael Brooks (FIAO UCT)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Res Altwegg (SEEC UCT)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Vernon Visser (SEEC UCT)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Francis Strobbe (RBINS)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Yvan Stojanov (RBINS)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705700" y="4530650"/>
            <a:ext cx="52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https://github.com/AfricaBirdData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75" y="44259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3748075" y="2433550"/>
            <a:ext cx="2480700" cy="8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311700" y="3788775"/>
            <a:ext cx="52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CC-BY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063112"/>
            <a:ext cx="4320000" cy="332208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A data pipeline for wetlands and waterbirds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26125" y="4649725"/>
            <a:ext cx="86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Convention on Wetlands. (2021). Global Wetland Outlook: Special Edition 2021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98" y="1325762"/>
            <a:ext cx="7200000" cy="24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A data pipeline for wetlands and waterbirds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26125" y="4649725"/>
            <a:ext cx="86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South African National Biodiversity Institute (SANBI). 2019. National Biodiversity Assessment 2018.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A data pipeline for wetlands and waterbirds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525"/>
            <a:ext cx="9144000" cy="264638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26125" y="4649725"/>
            <a:ext cx="86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Photo: Doug Harebottle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894600" y="4306450"/>
            <a:ext cx="17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</a:rPr>
              <a:t>BIRDIE</a:t>
            </a:r>
            <a:endParaRPr b="1"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38" y="648000"/>
            <a:ext cx="1440000" cy="70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113" y="781850"/>
            <a:ext cx="11715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425" y="3248239"/>
            <a:ext cx="1080000" cy="10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440" y="2500975"/>
            <a:ext cx="1440000" cy="98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5888" y="151626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250" y="1455500"/>
            <a:ext cx="1080000" cy="116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2063" y="3282737"/>
            <a:ext cx="1080001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9450" y="714275"/>
            <a:ext cx="144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6018488" y="4494275"/>
            <a:ext cx="2999100" cy="496500"/>
          </a:xfrm>
          <a:prstGeom prst="chevron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03000" y="4494275"/>
            <a:ext cx="3048600" cy="496800"/>
          </a:xfrm>
          <a:prstGeom prst="homePlate">
            <a:avLst>
              <a:gd fmla="val 5000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042000" y="4494075"/>
            <a:ext cx="3079500" cy="496800"/>
          </a:xfrm>
          <a:prstGeom prst="chevron">
            <a:avLst>
              <a:gd fmla="val 5000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Indicators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450" y="782025"/>
            <a:ext cx="1620000" cy="1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0900" y="3482225"/>
            <a:ext cx="720000" cy="85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3462" y="2644025"/>
            <a:ext cx="1080000" cy="6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141750" y="2709162"/>
            <a:ext cx="2880000" cy="360000"/>
          </a:xfrm>
          <a:prstGeom prst="chevron">
            <a:avLst>
              <a:gd fmla="val 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National and local reporting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321750" y="215406"/>
            <a:ext cx="2520000" cy="360000"/>
          </a:xfrm>
          <a:prstGeom prst="chevron">
            <a:avLst>
              <a:gd fmla="val 158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International agreements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67300" y="215406"/>
            <a:ext cx="2520000" cy="360000"/>
          </a:xfrm>
          <a:prstGeom prst="homePlate">
            <a:avLst>
              <a:gd fmla="val 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6258038" y="215406"/>
            <a:ext cx="252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 management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6258038" y="1975775"/>
            <a:ext cx="252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Policy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078038" y="3699750"/>
            <a:ext cx="288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capture and recreation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67300" y="2144113"/>
            <a:ext cx="2520000" cy="360000"/>
          </a:xfrm>
          <a:prstGeom prst="homePlate">
            <a:avLst>
              <a:gd fmla="val 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Citizen science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Southern African Bird Atlas Project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159" r="169" t="0"/>
          <a:stretch/>
        </p:blipFill>
        <p:spPr>
          <a:xfrm>
            <a:off x="3963380" y="943825"/>
            <a:ext cx="4746245" cy="367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401" y="560525"/>
            <a:ext cx="1554025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422500" y="1228800"/>
            <a:ext cx="3474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2007-ongoing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Detection/non-detection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~17.6 million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14061 of 16708 pentads (5’ x 5’)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50" y="2571739"/>
            <a:ext cx="4480560" cy="20739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50" y="1228800"/>
            <a:ext cx="945125" cy="1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Southern African Bird Atlas Project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159" r="169" t="0"/>
          <a:stretch/>
        </p:blipFill>
        <p:spPr>
          <a:xfrm>
            <a:off x="3963380" y="943825"/>
            <a:ext cx="4746245" cy="367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401" y="560525"/>
            <a:ext cx="1554025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422500" y="1228800"/>
            <a:ext cx="3474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2007-ongoing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Detection/non-detection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~17.6 million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14061 of 16708 pentads (5’ x 5’)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50" y="2571739"/>
            <a:ext cx="4480560" cy="20739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50" y="1228800"/>
            <a:ext cx="945125" cy="1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20"/>
          <p:cNvSpPr txBox="1"/>
          <p:nvPr/>
        </p:nvSpPr>
        <p:spPr>
          <a:xfrm rot="-1201426">
            <a:off x="2941174" y="3814352"/>
            <a:ext cx="2275343" cy="5542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Now also in R!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https://github.com/AfricaBirdData/ABAP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Coordinated Waterbird Counts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683825" y="925200"/>
            <a:ext cx="2245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1992-ongoing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Abundance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~347,000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739 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3525"/>
            <a:ext cx="1481775" cy="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3675"/>
            <a:ext cx="5269554" cy="266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182" y="749825"/>
            <a:ext cx="2441518" cy="18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495543"/>
            <a:ext cx="3230648" cy="2495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/>
          <p:nvPr/>
        </p:nvCxnSpPr>
        <p:spPr>
          <a:xfrm>
            <a:off x="7172450" y="2665325"/>
            <a:ext cx="104700" cy="3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